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432" r:id="rId2"/>
    <p:sldId id="454" r:id="rId3"/>
    <p:sldId id="435" r:id="rId4"/>
    <p:sldId id="520" r:id="rId5"/>
    <p:sldId id="521" r:id="rId6"/>
    <p:sldId id="522" r:id="rId7"/>
    <p:sldId id="524" r:id="rId8"/>
    <p:sldId id="525" r:id="rId9"/>
    <p:sldId id="526" r:id="rId10"/>
    <p:sldId id="527" r:id="rId11"/>
    <p:sldId id="529" r:id="rId12"/>
    <p:sldId id="528" r:id="rId13"/>
    <p:sldId id="523" r:id="rId14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用户" initials="微软用户" lastIdx="0" clrIdx="0"/>
  <p:cmAuthor id="1" name="德迪 王" initials="德迪" lastIdx="1" clrIdx="0"/>
  <p:cmAuthor id="2" name="作者" initials="A" lastIdx="0" clrIdx="1"/>
  <p:cmAuthor id="3" name="Administrator" initials="A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B9BD5"/>
    <a:srgbClr val="FEFBED"/>
    <a:srgbClr val="F9633E"/>
    <a:srgbClr val="FFCB25"/>
    <a:srgbClr val="FFE081"/>
    <a:srgbClr val="117FF8"/>
    <a:srgbClr val="696DF2"/>
    <a:srgbClr val="0ECBB7"/>
    <a:srgbClr val="3D9CF9"/>
    <a:srgbClr val="558C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383" autoAdjust="0"/>
  </p:normalViewPr>
  <p:slideViewPr>
    <p:cSldViewPr snapToGrid="0">
      <p:cViewPr varScale="1">
        <p:scale>
          <a:sx n="101" d="100"/>
          <a:sy n="101" d="100"/>
        </p:scale>
        <p:origin x="954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Normal" panose="020B04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2023/12/5</a:t>
            </a:fld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Normal" panose="020B04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‹#›</a:t>
            </a:fld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204723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pPr/>
              <a:t>2023/12/5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fld id="{A6837353-30EB-4A48-80EB-173D804AEFBD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23829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D6452DC-D90C-7F44-28E6-8568C22310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4" t="32183" r="33706" b="23907"/>
          <a:stretch/>
        </p:blipFill>
        <p:spPr>
          <a:xfrm flipH="1">
            <a:off x="1" y="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8317F793-0172-1B70-3CC9-9138A653AE3D}"/>
              </a:ext>
            </a:extLst>
          </p:cNvPr>
          <p:cNvSpPr/>
          <p:nvPr userDrawn="1"/>
        </p:nvSpPr>
        <p:spPr>
          <a:xfrm>
            <a:off x="299595" y="202557"/>
            <a:ext cx="11713580" cy="6452886"/>
          </a:xfrm>
          <a:prstGeom prst="rect">
            <a:avLst/>
          </a:prstGeom>
          <a:solidFill>
            <a:schemeClr val="bg1"/>
          </a:solidFill>
          <a:ln>
            <a:gradFill>
              <a:gsLst>
                <a:gs pos="0">
                  <a:srgbClr val="F9633E"/>
                </a:gs>
                <a:gs pos="100000">
                  <a:srgbClr val="FFE081"/>
                </a:gs>
              </a:gsLst>
              <a:lin ang="5400000" scaled="1"/>
            </a:gradFill>
          </a:ln>
          <a:effectLst>
            <a:outerShdw blurRad="63500" sx="101000" sy="101000" algn="ctr" rotWithShape="0">
              <a:srgbClr val="FFE081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1326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D6FE05D0-247D-6169-3C18-6BF8A4E8BCD9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B465087-4103-6287-DF57-18D4E709B0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" r="183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C7048B4-F356-C642-BAEF-2D2FD5D713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3014" t="48307" b="17197"/>
            <a:stretch/>
          </p:blipFill>
          <p:spPr>
            <a:xfrm>
              <a:off x="-1" y="-1"/>
              <a:ext cx="11623793" cy="6858001"/>
            </a:xfrm>
            <a:prstGeom prst="rect">
              <a:avLst/>
            </a:prstGeom>
          </p:spPr>
        </p:pic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1341F519-7622-0DAD-2FCC-FBA2BF221379}"/>
              </a:ext>
            </a:extLst>
          </p:cNvPr>
          <p:cNvSpPr txBox="1"/>
          <p:nvPr/>
        </p:nvSpPr>
        <p:spPr>
          <a:xfrm>
            <a:off x="1051034" y="2072804"/>
            <a:ext cx="95407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254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排考管理系统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3CD62D41-3AA4-C1C7-1682-79C7AF103795}"/>
              </a:ext>
            </a:extLst>
          </p:cNvPr>
          <p:cNvGrpSpPr/>
          <p:nvPr/>
        </p:nvGrpSpPr>
        <p:grpSpPr>
          <a:xfrm>
            <a:off x="1051034" y="3747543"/>
            <a:ext cx="4960883" cy="543004"/>
            <a:chOff x="1066799" y="3335313"/>
            <a:chExt cx="4960883" cy="543004"/>
          </a:xfrm>
        </p:grpSpPr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261B3888-3644-E0A7-82C6-A72B31E4AC92}"/>
                </a:ext>
              </a:extLst>
            </p:cNvPr>
            <p:cNvSpPr/>
            <p:nvPr/>
          </p:nvSpPr>
          <p:spPr>
            <a:xfrm>
              <a:off x="1066799" y="3335313"/>
              <a:ext cx="4960883" cy="543004"/>
            </a:xfrm>
            <a:prstGeom prst="roundRect">
              <a:avLst/>
            </a:prstGeom>
            <a:solidFill>
              <a:srgbClr val="FEFBED"/>
            </a:solidFill>
            <a:ln>
              <a:solidFill>
                <a:srgbClr val="F9633E"/>
              </a:solidFill>
            </a:ln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2258B8F-FDF5-BDD7-1555-1CB97573F397}"/>
                </a:ext>
              </a:extLst>
            </p:cNvPr>
            <p:cNvSpPr txBox="1"/>
            <p:nvPr/>
          </p:nvSpPr>
          <p:spPr>
            <a:xfrm>
              <a:off x="1066799" y="3375983"/>
              <a:ext cx="496088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.NET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平台技术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——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实验七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6E86D91-BD3C-653D-FD07-6EEDAFB42D81}"/>
              </a:ext>
            </a:extLst>
          </p:cNvPr>
          <p:cNvGrpSpPr/>
          <p:nvPr/>
        </p:nvGrpSpPr>
        <p:grpSpPr>
          <a:xfrm>
            <a:off x="1051034" y="1075111"/>
            <a:ext cx="1545020" cy="1072055"/>
            <a:chOff x="1051034" y="662946"/>
            <a:chExt cx="1545020" cy="1072055"/>
          </a:xfrm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D77A4490-8767-D402-623F-E9188957D069}"/>
                </a:ext>
              </a:extLst>
            </p:cNvPr>
            <p:cNvSpPr/>
            <p:nvPr/>
          </p:nvSpPr>
          <p:spPr>
            <a:xfrm>
              <a:off x="1051034" y="662946"/>
              <a:ext cx="1513490" cy="1072055"/>
            </a:xfrm>
            <a:custGeom>
              <a:avLst/>
              <a:gdLst>
                <a:gd name="connsiteX0" fmla="*/ 210211 w 1513490"/>
                <a:gd name="connsiteY0" fmla="*/ 0 h 1072055"/>
                <a:gd name="connsiteX1" fmla="*/ 1303279 w 1513490"/>
                <a:gd name="connsiteY1" fmla="*/ 0 h 1072055"/>
                <a:gd name="connsiteX2" fmla="*/ 1513490 w 1513490"/>
                <a:gd name="connsiteY2" fmla="*/ 210211 h 1072055"/>
                <a:gd name="connsiteX3" fmla="*/ 1513490 w 1513490"/>
                <a:gd name="connsiteY3" fmla="*/ 672658 h 1072055"/>
                <a:gd name="connsiteX4" fmla="*/ 1303279 w 1513490"/>
                <a:gd name="connsiteY4" fmla="*/ 882869 h 1072055"/>
                <a:gd name="connsiteX5" fmla="*/ 575590 w 1513490"/>
                <a:gd name="connsiteY5" fmla="*/ 882869 h 1072055"/>
                <a:gd name="connsiteX6" fmla="*/ 530772 w 1513490"/>
                <a:gd name="connsiteY6" fmla="*/ 935830 h 1072055"/>
                <a:gd name="connsiteX7" fmla="*/ 462455 w 1513490"/>
                <a:gd name="connsiteY7" fmla="*/ 998482 h 1072055"/>
                <a:gd name="connsiteX8" fmla="*/ 189186 w 1513490"/>
                <a:gd name="connsiteY8" fmla="*/ 1072055 h 1072055"/>
                <a:gd name="connsiteX9" fmla="*/ 325821 w 1513490"/>
                <a:gd name="connsiteY9" fmla="*/ 924910 h 1072055"/>
                <a:gd name="connsiteX10" fmla="*/ 343237 w 1513490"/>
                <a:gd name="connsiteY10" fmla="*/ 882869 h 1072055"/>
                <a:gd name="connsiteX11" fmla="*/ 210211 w 1513490"/>
                <a:gd name="connsiteY11" fmla="*/ 882869 h 1072055"/>
                <a:gd name="connsiteX12" fmla="*/ 0 w 1513490"/>
                <a:gd name="connsiteY12" fmla="*/ 672658 h 1072055"/>
                <a:gd name="connsiteX13" fmla="*/ 0 w 1513490"/>
                <a:gd name="connsiteY13" fmla="*/ 210211 h 1072055"/>
                <a:gd name="connsiteX14" fmla="*/ 210211 w 1513490"/>
                <a:gd name="connsiteY14" fmla="*/ 0 h 1072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3490" h="1072055">
                  <a:moveTo>
                    <a:pt x="210211" y="0"/>
                  </a:moveTo>
                  <a:lnTo>
                    <a:pt x="1303279" y="0"/>
                  </a:lnTo>
                  <a:cubicBezTo>
                    <a:pt x="1419375" y="0"/>
                    <a:pt x="1513490" y="94115"/>
                    <a:pt x="1513490" y="210211"/>
                  </a:cubicBezTo>
                  <a:lnTo>
                    <a:pt x="1513490" y="672658"/>
                  </a:lnTo>
                  <a:cubicBezTo>
                    <a:pt x="1513490" y="788754"/>
                    <a:pt x="1419375" y="882869"/>
                    <a:pt x="1303279" y="882869"/>
                  </a:cubicBezTo>
                  <a:lnTo>
                    <a:pt x="575590" y="882869"/>
                  </a:lnTo>
                  <a:lnTo>
                    <a:pt x="530772" y="935830"/>
                  </a:lnTo>
                  <a:cubicBezTo>
                    <a:pt x="506467" y="961696"/>
                    <a:pt x="482600" y="984030"/>
                    <a:pt x="462455" y="998482"/>
                  </a:cubicBezTo>
                  <a:cubicBezTo>
                    <a:pt x="381876" y="1056289"/>
                    <a:pt x="280276" y="1047531"/>
                    <a:pt x="189186" y="1072055"/>
                  </a:cubicBezTo>
                  <a:cubicBezTo>
                    <a:pt x="241738" y="1025634"/>
                    <a:pt x="294290" y="979213"/>
                    <a:pt x="325821" y="924910"/>
                  </a:cubicBezTo>
                  <a:lnTo>
                    <a:pt x="343237" y="882869"/>
                  </a:lnTo>
                  <a:lnTo>
                    <a:pt x="210211" y="882869"/>
                  </a:lnTo>
                  <a:cubicBezTo>
                    <a:pt x="94115" y="882869"/>
                    <a:pt x="0" y="788754"/>
                    <a:pt x="0" y="672658"/>
                  </a:cubicBezTo>
                  <a:lnTo>
                    <a:pt x="0" y="210211"/>
                  </a:lnTo>
                  <a:cubicBezTo>
                    <a:pt x="0" y="94115"/>
                    <a:pt x="94115" y="0"/>
                    <a:pt x="210211" y="0"/>
                  </a:cubicBezTo>
                  <a:close/>
                </a:path>
              </a:pathLst>
            </a:custGeom>
            <a:gradFill flip="none" rotWithShape="1">
              <a:gsLst>
                <a:gs pos="35000">
                  <a:srgbClr val="F9633E"/>
                </a:gs>
                <a:gs pos="100000">
                  <a:srgbClr val="FFE08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B8D8EB7-8744-352F-A87C-0C8A30D9B114}"/>
                </a:ext>
              </a:extLst>
            </p:cNvPr>
            <p:cNvSpPr txBox="1"/>
            <p:nvPr/>
          </p:nvSpPr>
          <p:spPr>
            <a:xfrm>
              <a:off x="1082564" y="708775"/>
              <a:ext cx="151349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1322E8FC-D1CD-EFDC-6F8C-05A06B8933E9}"/>
              </a:ext>
            </a:extLst>
          </p:cNvPr>
          <p:cNvSpPr txBox="1"/>
          <p:nvPr/>
        </p:nvSpPr>
        <p:spPr>
          <a:xfrm>
            <a:off x="2754338" y="1120940"/>
            <a:ext cx="19339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2023-2024</a:t>
            </a:r>
          </a:p>
          <a:p>
            <a:r>
              <a:rPr lang="zh-CN" altLang="en-US" sz="2400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第一学期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E6AF7810-46E0-3480-8DA1-934953571161}"/>
              </a:ext>
            </a:extLst>
          </p:cNvPr>
          <p:cNvCxnSpPr/>
          <p:nvPr/>
        </p:nvCxnSpPr>
        <p:spPr>
          <a:xfrm>
            <a:off x="4277708" y="1778511"/>
            <a:ext cx="2511973" cy="0"/>
          </a:xfrm>
          <a:prstGeom prst="line">
            <a:avLst/>
          </a:prstGeom>
          <a:ln w="127000" cap="rnd">
            <a:gradFill flip="none" rotWithShape="1">
              <a:gsLst>
                <a:gs pos="0">
                  <a:srgbClr val="F9633E">
                    <a:lumMod val="100000"/>
                  </a:srgbClr>
                </a:gs>
                <a:gs pos="100000">
                  <a:srgbClr val="FFE081">
                    <a:alpha val="0"/>
                  </a:srgbClr>
                </a:gs>
              </a:gsLst>
              <a:lin ang="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 descr="图片包含 站, 黑暗, 男人, 大&#10;&#10;描述已自动生成">
            <a:extLst>
              <a:ext uri="{FF2B5EF4-FFF2-40B4-BE49-F238E27FC236}">
                <a16:creationId xmlns:a16="http://schemas.microsoft.com/office/drawing/2014/main" id="{9126D5F5-5A52-B468-965E-1D37375C74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52311" y="741799"/>
            <a:ext cx="1928648" cy="1928648"/>
          </a:xfrm>
          <a:prstGeom prst="rect">
            <a:avLst/>
          </a:prstGeom>
          <a:effectLst>
            <a:outerShdw blurRad="50800" dist="38100" dir="8100000" algn="tr" rotWithShape="0">
              <a:schemeClr val="bg1">
                <a:alpha val="40000"/>
              </a:schemeClr>
            </a:outerShdw>
          </a:effectLst>
        </p:spPr>
      </p:pic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C275B7AF-8756-B8D5-05F5-B71D74ED236D}"/>
              </a:ext>
            </a:extLst>
          </p:cNvPr>
          <p:cNvCxnSpPr>
            <a:cxnSpLocks/>
          </p:cNvCxnSpPr>
          <p:nvPr/>
        </p:nvCxnSpPr>
        <p:spPr>
          <a:xfrm>
            <a:off x="8996855" y="551791"/>
            <a:ext cx="2785240" cy="0"/>
          </a:xfrm>
          <a:prstGeom prst="line">
            <a:avLst/>
          </a:prstGeom>
          <a:ln w="193675" cap="rnd">
            <a:gradFill flip="none" rotWithShape="1">
              <a:gsLst>
                <a:gs pos="0">
                  <a:srgbClr val="F9633E">
                    <a:lumMod val="100000"/>
                    <a:alpha val="0"/>
                  </a:srgbClr>
                </a:gs>
                <a:gs pos="100000">
                  <a:srgbClr val="FFE081">
                    <a:alpha val="80000"/>
                  </a:srgbClr>
                </a:gs>
              </a:gsLst>
              <a:lin ang="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750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A0614186-5F43-0FC1-3C49-0474E779EA22}"/>
              </a:ext>
            </a:extLst>
          </p:cNvPr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8E485017-2359-FC32-C09E-B99D872E0520}"/>
                </a:ext>
              </a:extLst>
            </p:cNvPr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5BD18955-15B8-ED67-AA7A-FDA0BD2331D1}"/>
                  </a:ext>
                </a:extLst>
              </p:cNvPr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>
                  <a:extLst>
                    <a:ext uri="{FF2B5EF4-FFF2-40B4-BE49-F238E27FC236}">
                      <a16:creationId xmlns:a16="http://schemas.microsoft.com/office/drawing/2014/main" id="{07B2852F-E4B9-6C03-07BC-F2F9E2EA8E62}"/>
                    </a:ext>
                  </a:extLst>
                </p:cNvPr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548132C5-EEC9-88BF-0571-607C4513BA94}"/>
                    </a:ext>
                  </a:extLst>
                </p:cNvPr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3E10011-4DF9-87DE-2DCD-42937D3194C2}"/>
                  </a:ext>
                </a:extLst>
              </p:cNvPr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排考管理系统</a:t>
                </a:r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124C6AA-7CBA-D24E-B9EB-7C6BEFB8260A}"/>
                </a:ext>
              </a:extLst>
            </p:cNvPr>
            <p:cNvCxnSpPr>
              <a:cxnSpLocks/>
            </p:cNvCxnSpPr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2AD95612-14C8-92F6-7231-AECEB600DC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/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6A04D33C-34E2-92E0-0DBA-E432AF77EB73}"/>
              </a:ext>
            </a:extLst>
          </p:cNvPr>
          <p:cNvGrpSpPr/>
          <p:nvPr/>
        </p:nvGrpSpPr>
        <p:grpSpPr>
          <a:xfrm>
            <a:off x="1038628" y="1255154"/>
            <a:ext cx="2572790" cy="544010"/>
            <a:chOff x="1037996" y="1888516"/>
            <a:chExt cx="10113480" cy="544010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0BC24888-6120-656E-9DE4-D55FF56395C6}"/>
                </a:ext>
              </a:extLst>
            </p:cNvPr>
            <p:cNvSpPr/>
            <p:nvPr/>
          </p:nvSpPr>
          <p:spPr>
            <a:xfrm>
              <a:off x="1037996" y="1888516"/>
              <a:ext cx="10113480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30FCC22-76F7-9165-975B-0075969B061B}"/>
                </a:ext>
              </a:extLst>
            </p:cNvPr>
            <p:cNvSpPr txBox="1"/>
            <p:nvPr/>
          </p:nvSpPr>
          <p:spPr>
            <a:xfrm>
              <a:off x="1227783" y="1960466"/>
              <a:ext cx="9733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界面要求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E6A56F3-F62A-1B97-399E-0C66A069C6EF}"/>
              </a:ext>
            </a:extLst>
          </p:cNvPr>
          <p:cNvSpPr txBox="1"/>
          <p:nvPr/>
        </p:nvSpPr>
        <p:spPr>
          <a:xfrm>
            <a:off x="1039260" y="1957122"/>
            <a:ext cx="2572158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考试管理模块；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报名管理模块；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自动排考模块；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排考管理模块。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BC64C9-CEA6-36BA-983D-6C2C0C5C974E}"/>
              </a:ext>
            </a:extLst>
          </p:cNvPr>
          <p:cNvSpPr txBox="1"/>
          <p:nvPr/>
        </p:nvSpPr>
        <p:spPr>
          <a:xfrm>
            <a:off x="4213044" y="1349549"/>
            <a:ext cx="5750292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报名管理模块：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报名管理页，报名详细页；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监考科目必须选择在报名时间段内的考试；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报名表必须做成类似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Word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的样式；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en-US" altLang="zh-CN" dirty="0"/>
              <a:t>[</a:t>
            </a:r>
            <a:r>
              <a:rPr lang="zh-CN" altLang="en-US" dirty="0"/>
              <a:t>提高要求</a:t>
            </a:r>
            <a:r>
              <a:rPr lang="en-US" altLang="zh-CN" dirty="0"/>
              <a:t>]</a:t>
            </a:r>
            <a:r>
              <a:rPr lang="zh-CN" altLang="en-US" dirty="0"/>
              <a:t>制作</a:t>
            </a:r>
            <a:r>
              <a:rPr lang="en-US" altLang="zh-CN" dirty="0"/>
              <a:t>Excel</a:t>
            </a:r>
            <a:r>
              <a:rPr lang="zh-CN" altLang="en-US" dirty="0"/>
              <a:t>导入和导出功能；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en-US" altLang="zh-CN" dirty="0"/>
              <a:t>[</a:t>
            </a:r>
            <a:r>
              <a:rPr lang="zh-CN" altLang="en-US" dirty="0"/>
              <a:t>提高要求</a:t>
            </a:r>
            <a:r>
              <a:rPr lang="en-US" altLang="zh-CN" dirty="0"/>
              <a:t>]</a:t>
            </a:r>
            <a:r>
              <a:rPr lang="zh-CN" altLang="en-US" dirty="0"/>
              <a:t>允许用户在报名时间段内报名；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[</a:t>
            </a:r>
            <a:r>
              <a:rPr lang="zh-CN" altLang="en-US" dirty="0"/>
              <a:t>提高要求</a:t>
            </a:r>
            <a:r>
              <a:rPr lang="en-US" altLang="zh-CN" dirty="0"/>
              <a:t>]</a:t>
            </a:r>
            <a:r>
              <a:rPr lang="zh-CN" altLang="en-US" dirty="0"/>
              <a:t>银行卡仅限证件类型不为教工卡的填写。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EF23769-FFC0-89E2-A6FF-255BB8111CB4}"/>
              </a:ext>
            </a:extLst>
          </p:cNvPr>
          <p:cNvSpPr txBox="1"/>
          <p:nvPr/>
        </p:nvSpPr>
        <p:spPr>
          <a:xfrm>
            <a:off x="4000379" y="4417362"/>
            <a:ext cx="772477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报名表</a:t>
            </a:r>
            <a:r>
              <a:rPr lang="en-US" altLang="zh-CN" dirty="0"/>
              <a:t>ID</a:t>
            </a:r>
            <a:r>
              <a:rPr lang="zh-CN" altLang="en-US" dirty="0"/>
              <a:t>，证件类型（枚举： 教工卡，身份证，护照和港澳台通行证 ），证件编号，工作单位（枚举，值可自定义），手机号，性别，</a:t>
            </a:r>
            <a:r>
              <a:rPr lang="en-US" altLang="zh-CN" dirty="0"/>
              <a:t>[</a:t>
            </a:r>
            <a:r>
              <a:rPr lang="zh-CN" altLang="en-US" dirty="0"/>
              <a:t>开户银行，银行卡号（这两个字段仅限证件类型不为教工卡的填写）</a:t>
            </a:r>
            <a:r>
              <a:rPr lang="en-US" altLang="zh-CN" dirty="0"/>
              <a:t>]</a:t>
            </a:r>
            <a:r>
              <a:rPr lang="zh-CN" altLang="en-US" dirty="0"/>
              <a:t>，监考校区（枚举：思明校区，海韵校区，翔安校区），监考教师乘车地点（枚举，自定义几个值即可，权限监考翔安校区填写），去年是否参与过监考，监考科目 </a:t>
            </a:r>
            <a:r>
              <a:rPr lang="en-US" altLang="zh-CN" dirty="0"/>
              <a:t>ID</a:t>
            </a:r>
            <a:r>
              <a:rPr lang="zh-CN" altLang="en-US" dirty="0"/>
              <a:t>（监考科目在考试表中选择）</a:t>
            </a:r>
          </a:p>
        </p:txBody>
      </p:sp>
    </p:spTree>
    <p:extLst>
      <p:ext uri="{BB962C8B-B14F-4D97-AF65-F5344CB8AC3E}">
        <p14:creationId xmlns:p14="http://schemas.microsoft.com/office/powerpoint/2010/main" val="223633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A0614186-5F43-0FC1-3C49-0474E779EA22}"/>
              </a:ext>
            </a:extLst>
          </p:cNvPr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8E485017-2359-FC32-C09E-B99D872E0520}"/>
                </a:ext>
              </a:extLst>
            </p:cNvPr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5BD18955-15B8-ED67-AA7A-FDA0BD2331D1}"/>
                  </a:ext>
                </a:extLst>
              </p:cNvPr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>
                  <a:extLst>
                    <a:ext uri="{FF2B5EF4-FFF2-40B4-BE49-F238E27FC236}">
                      <a16:creationId xmlns:a16="http://schemas.microsoft.com/office/drawing/2014/main" id="{07B2852F-E4B9-6C03-07BC-F2F9E2EA8E62}"/>
                    </a:ext>
                  </a:extLst>
                </p:cNvPr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548132C5-EEC9-88BF-0571-607C4513BA94}"/>
                    </a:ext>
                  </a:extLst>
                </p:cNvPr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3E10011-4DF9-87DE-2DCD-42937D3194C2}"/>
                  </a:ext>
                </a:extLst>
              </p:cNvPr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排考管理系统</a:t>
                </a:r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124C6AA-7CBA-D24E-B9EB-7C6BEFB8260A}"/>
                </a:ext>
              </a:extLst>
            </p:cNvPr>
            <p:cNvCxnSpPr>
              <a:cxnSpLocks/>
            </p:cNvCxnSpPr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2AD95612-14C8-92F6-7231-AECEB600DC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/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6A04D33C-34E2-92E0-0DBA-E432AF77EB73}"/>
              </a:ext>
            </a:extLst>
          </p:cNvPr>
          <p:cNvGrpSpPr/>
          <p:nvPr/>
        </p:nvGrpSpPr>
        <p:grpSpPr>
          <a:xfrm>
            <a:off x="1038628" y="1255154"/>
            <a:ext cx="2572790" cy="544010"/>
            <a:chOff x="1037996" y="1888516"/>
            <a:chExt cx="10113480" cy="544010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0BC24888-6120-656E-9DE4-D55FF56395C6}"/>
                </a:ext>
              </a:extLst>
            </p:cNvPr>
            <p:cNvSpPr/>
            <p:nvPr/>
          </p:nvSpPr>
          <p:spPr>
            <a:xfrm>
              <a:off x="1037996" y="1888516"/>
              <a:ext cx="10113480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30FCC22-76F7-9165-975B-0075969B061B}"/>
                </a:ext>
              </a:extLst>
            </p:cNvPr>
            <p:cNvSpPr txBox="1"/>
            <p:nvPr/>
          </p:nvSpPr>
          <p:spPr>
            <a:xfrm>
              <a:off x="1227783" y="1960466"/>
              <a:ext cx="9733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界面要求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E6A56F3-F62A-1B97-399E-0C66A069C6EF}"/>
              </a:ext>
            </a:extLst>
          </p:cNvPr>
          <p:cNvSpPr txBox="1"/>
          <p:nvPr/>
        </p:nvSpPr>
        <p:spPr>
          <a:xfrm>
            <a:off x="1039260" y="1957122"/>
            <a:ext cx="2572158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考试管理模块；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报名管理模块；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自动排考模块；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排考管理模块。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BC64C9-CEA6-36BA-983D-6C2C0C5C974E}"/>
              </a:ext>
            </a:extLst>
          </p:cNvPr>
          <p:cNvSpPr txBox="1"/>
          <p:nvPr/>
        </p:nvSpPr>
        <p:spPr>
          <a:xfrm>
            <a:off x="4213045" y="1349549"/>
            <a:ext cx="751211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自动排考模块：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每个考场的两个监考尽可能性别不同；</a:t>
            </a: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每个考场的两个监考*必须*来自不同的部门；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提高要求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每个考场的两个监考尽可能是老带新（即一个参加过去年的监考，一个没有参加过）；</a:t>
            </a:r>
          </a:p>
          <a:p>
            <a:pPr marL="342900" indent="-342900">
              <a:buAutoNum type="arabicPeriod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提高要求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每个考场的两个监考*必须不能*是两个新老师（即两个老师都没有参加过去年的监考）；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提高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如果监考性别比例无法男女搭配，那么尽可能的让少的那种性别分开一些（比如，十个考场，只有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位男老师，那尽可能的让男老师在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1,3,5,7,9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号考场，而不是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1,2,3,4,5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号考场）；</a:t>
            </a: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在无法分配时，必须显示考场无法分配的原因。</a:t>
            </a:r>
            <a:endParaRPr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EF23769-FFC0-89E2-A6FF-255BB8111CB4}"/>
              </a:ext>
            </a:extLst>
          </p:cNvPr>
          <p:cNvSpPr txBox="1"/>
          <p:nvPr/>
        </p:nvSpPr>
        <p:spPr>
          <a:xfrm>
            <a:off x="4000379" y="5046786"/>
            <a:ext cx="77247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考场分配表：分配记录</a:t>
            </a:r>
            <a:r>
              <a:rPr lang="en-US" altLang="zh-CN" dirty="0"/>
              <a:t>ID</a:t>
            </a:r>
            <a:r>
              <a:rPr lang="zh-CN" altLang="en-US" dirty="0"/>
              <a:t>，考试</a:t>
            </a:r>
            <a:r>
              <a:rPr lang="en-US" altLang="zh-CN" dirty="0"/>
              <a:t>ID</a:t>
            </a:r>
            <a:r>
              <a:rPr lang="zh-CN" altLang="en-US" dirty="0"/>
              <a:t>，考场</a:t>
            </a:r>
            <a:r>
              <a:rPr lang="en-US" altLang="zh-CN" dirty="0"/>
              <a:t>ID</a:t>
            </a:r>
            <a:r>
              <a:rPr lang="zh-CN" altLang="en-US" dirty="0"/>
              <a:t>，监考</a:t>
            </a:r>
            <a:r>
              <a:rPr lang="en-US" altLang="zh-CN" dirty="0"/>
              <a:t>1</a:t>
            </a:r>
            <a:r>
              <a:rPr lang="zh-CN" altLang="en-US" dirty="0"/>
              <a:t>报名</a:t>
            </a:r>
            <a:r>
              <a:rPr lang="en-US" altLang="zh-CN" dirty="0"/>
              <a:t>ID</a:t>
            </a:r>
            <a:r>
              <a:rPr lang="zh-CN" altLang="en-US" dirty="0"/>
              <a:t>，监考</a:t>
            </a:r>
            <a:r>
              <a:rPr lang="en-US" altLang="zh-CN" dirty="0"/>
              <a:t>2</a:t>
            </a:r>
            <a:r>
              <a:rPr lang="zh-CN" altLang="en-US" dirty="0"/>
              <a:t>报名</a:t>
            </a:r>
            <a:r>
              <a:rPr lang="en-US" altLang="zh-CN" dirty="0"/>
              <a:t>ID</a:t>
            </a:r>
            <a:r>
              <a:rPr lang="zh-CN" altLang="en-US" dirty="0"/>
              <a:t>，是否正确分配（枚举：正确分配，分配但有问题，无法分配），分配规则描述（字符串存一个</a:t>
            </a:r>
            <a:r>
              <a:rPr lang="en-US" altLang="zh-CN" dirty="0"/>
              <a:t>JSON</a:t>
            </a:r>
            <a:r>
              <a:rPr lang="zh-CN" altLang="en-US" dirty="0"/>
              <a:t>，表述无法分配时，是由于上述</a:t>
            </a:r>
            <a:r>
              <a:rPr lang="en-US" altLang="zh-CN" dirty="0"/>
              <a:t>5</a:t>
            </a:r>
            <a:r>
              <a:rPr lang="zh-CN" altLang="en-US" dirty="0"/>
              <a:t>条规则无法处理）</a:t>
            </a:r>
          </a:p>
        </p:txBody>
      </p:sp>
    </p:spTree>
    <p:extLst>
      <p:ext uri="{BB962C8B-B14F-4D97-AF65-F5344CB8AC3E}">
        <p14:creationId xmlns:p14="http://schemas.microsoft.com/office/powerpoint/2010/main" val="3100891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A0614186-5F43-0FC1-3C49-0474E779EA22}"/>
              </a:ext>
            </a:extLst>
          </p:cNvPr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8E485017-2359-FC32-C09E-B99D872E0520}"/>
                </a:ext>
              </a:extLst>
            </p:cNvPr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5BD18955-15B8-ED67-AA7A-FDA0BD2331D1}"/>
                  </a:ext>
                </a:extLst>
              </p:cNvPr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>
                  <a:extLst>
                    <a:ext uri="{FF2B5EF4-FFF2-40B4-BE49-F238E27FC236}">
                      <a16:creationId xmlns:a16="http://schemas.microsoft.com/office/drawing/2014/main" id="{07B2852F-E4B9-6C03-07BC-F2F9E2EA8E62}"/>
                    </a:ext>
                  </a:extLst>
                </p:cNvPr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548132C5-EEC9-88BF-0571-607C4513BA94}"/>
                    </a:ext>
                  </a:extLst>
                </p:cNvPr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3E10011-4DF9-87DE-2DCD-42937D3194C2}"/>
                  </a:ext>
                </a:extLst>
              </p:cNvPr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排考管理系统</a:t>
                </a:r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124C6AA-7CBA-D24E-B9EB-7C6BEFB8260A}"/>
                </a:ext>
              </a:extLst>
            </p:cNvPr>
            <p:cNvCxnSpPr>
              <a:cxnSpLocks/>
            </p:cNvCxnSpPr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2AD95612-14C8-92F6-7231-AECEB600DC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/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6A04D33C-34E2-92E0-0DBA-E432AF77EB73}"/>
              </a:ext>
            </a:extLst>
          </p:cNvPr>
          <p:cNvGrpSpPr/>
          <p:nvPr/>
        </p:nvGrpSpPr>
        <p:grpSpPr>
          <a:xfrm>
            <a:off x="1038628" y="1255154"/>
            <a:ext cx="2572790" cy="544010"/>
            <a:chOff x="1037996" y="1888516"/>
            <a:chExt cx="10113480" cy="544010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0BC24888-6120-656E-9DE4-D55FF56395C6}"/>
                </a:ext>
              </a:extLst>
            </p:cNvPr>
            <p:cNvSpPr/>
            <p:nvPr/>
          </p:nvSpPr>
          <p:spPr>
            <a:xfrm>
              <a:off x="1037996" y="1888516"/>
              <a:ext cx="10113480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30FCC22-76F7-9165-975B-0075969B061B}"/>
                </a:ext>
              </a:extLst>
            </p:cNvPr>
            <p:cNvSpPr txBox="1"/>
            <p:nvPr/>
          </p:nvSpPr>
          <p:spPr>
            <a:xfrm>
              <a:off x="1227783" y="1960466"/>
              <a:ext cx="9733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界面要求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E6A56F3-F62A-1B97-399E-0C66A069C6EF}"/>
              </a:ext>
            </a:extLst>
          </p:cNvPr>
          <p:cNvSpPr txBox="1"/>
          <p:nvPr/>
        </p:nvSpPr>
        <p:spPr>
          <a:xfrm>
            <a:off x="1039260" y="1957122"/>
            <a:ext cx="2572158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考试管理模块；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报名管理模块；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自动排考模块；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排考管理模块。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BC64C9-CEA6-36BA-983D-6C2C0C5C974E}"/>
              </a:ext>
            </a:extLst>
          </p:cNvPr>
          <p:cNvSpPr txBox="1"/>
          <p:nvPr/>
        </p:nvSpPr>
        <p:spPr>
          <a:xfrm>
            <a:off x="4213045" y="1349549"/>
            <a:ext cx="75121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排考管理模块：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排考结果显示界面；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支持手动修改排考结果；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buAutoNum type="arabicPeriod"/>
            </a:pPr>
            <a:r>
              <a:rPr lang="zh-CN" altLang="en-US" dirty="0"/>
              <a:t>手动分配也必须符合自动排考的要求（检测函数可以和自动排考的小组要）；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[</a:t>
            </a:r>
            <a:r>
              <a:rPr lang="zh-CN" altLang="en-US" dirty="0"/>
              <a:t>提高</a:t>
            </a:r>
            <a:r>
              <a:rPr lang="en-US" altLang="zh-CN" dirty="0"/>
              <a:t>]</a:t>
            </a:r>
            <a:r>
              <a:rPr lang="zh-CN" altLang="en-US" dirty="0"/>
              <a:t>导出</a:t>
            </a:r>
            <a:r>
              <a:rPr lang="en-US" altLang="zh-CN" dirty="0"/>
              <a:t>Excel</a:t>
            </a:r>
            <a:r>
              <a:rPr lang="zh-CN" altLang="en-US"/>
              <a:t>。</a:t>
            </a:r>
            <a:endParaRPr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EF23769-FFC0-89E2-A6FF-255BB8111CB4}"/>
              </a:ext>
            </a:extLst>
          </p:cNvPr>
          <p:cNvSpPr txBox="1"/>
          <p:nvPr/>
        </p:nvSpPr>
        <p:spPr>
          <a:xfrm>
            <a:off x="4000379" y="4912721"/>
            <a:ext cx="77247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考场分配表：分配记录</a:t>
            </a:r>
            <a:r>
              <a:rPr lang="en-US" altLang="zh-CN" dirty="0"/>
              <a:t>ID</a:t>
            </a:r>
            <a:r>
              <a:rPr lang="zh-CN" altLang="en-US" dirty="0"/>
              <a:t>，考试</a:t>
            </a:r>
            <a:r>
              <a:rPr lang="en-US" altLang="zh-CN" dirty="0"/>
              <a:t>ID</a:t>
            </a:r>
            <a:r>
              <a:rPr lang="zh-CN" altLang="en-US" dirty="0"/>
              <a:t>，考场</a:t>
            </a:r>
            <a:r>
              <a:rPr lang="en-US" altLang="zh-CN" dirty="0"/>
              <a:t>ID</a:t>
            </a:r>
            <a:r>
              <a:rPr lang="zh-CN" altLang="en-US" dirty="0"/>
              <a:t>，监考</a:t>
            </a:r>
            <a:r>
              <a:rPr lang="en-US" altLang="zh-CN" dirty="0"/>
              <a:t>1</a:t>
            </a:r>
            <a:r>
              <a:rPr lang="zh-CN" altLang="en-US" dirty="0"/>
              <a:t>报名</a:t>
            </a:r>
            <a:r>
              <a:rPr lang="en-US" altLang="zh-CN" dirty="0"/>
              <a:t>ID</a:t>
            </a:r>
            <a:r>
              <a:rPr lang="zh-CN" altLang="en-US" dirty="0"/>
              <a:t>，监考</a:t>
            </a:r>
            <a:r>
              <a:rPr lang="en-US" altLang="zh-CN" dirty="0"/>
              <a:t>2</a:t>
            </a:r>
            <a:r>
              <a:rPr lang="zh-CN" altLang="en-US" dirty="0"/>
              <a:t>报名</a:t>
            </a:r>
            <a:r>
              <a:rPr lang="en-US" altLang="zh-CN" dirty="0"/>
              <a:t>ID</a:t>
            </a:r>
            <a:r>
              <a:rPr lang="zh-CN" altLang="en-US" dirty="0"/>
              <a:t>，是否正确分配（枚举：正确分配，分配但有问题，无法分配），分配规则描述（字符串存一个</a:t>
            </a:r>
            <a:r>
              <a:rPr lang="en-US" altLang="zh-CN" dirty="0"/>
              <a:t>JSON</a:t>
            </a:r>
            <a:r>
              <a:rPr lang="zh-CN" altLang="en-US" dirty="0"/>
              <a:t>，表述无法分配时，是由于上述</a:t>
            </a:r>
            <a:r>
              <a:rPr lang="en-US" altLang="zh-CN" dirty="0"/>
              <a:t>5</a:t>
            </a:r>
            <a:r>
              <a:rPr lang="zh-CN" altLang="en-US" dirty="0"/>
              <a:t>条规则无法处理）</a:t>
            </a:r>
          </a:p>
        </p:txBody>
      </p:sp>
    </p:spTree>
    <p:extLst>
      <p:ext uri="{BB962C8B-B14F-4D97-AF65-F5344CB8AC3E}">
        <p14:creationId xmlns:p14="http://schemas.microsoft.com/office/powerpoint/2010/main" val="1383605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>
            <a:extLst>
              <a:ext uri="{FF2B5EF4-FFF2-40B4-BE49-F238E27FC236}">
                <a16:creationId xmlns:a16="http://schemas.microsoft.com/office/drawing/2014/main" id="{D6FE05D0-247D-6169-3C18-6BF8A4E8BCD9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EB465087-4103-6287-DF57-18D4E709B0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" r="183"/>
            <a:stretch/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CC7048B4-F356-C642-BAEF-2D2FD5D713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3014" t="48307" b="17197"/>
            <a:stretch/>
          </p:blipFill>
          <p:spPr>
            <a:xfrm>
              <a:off x="-1" y="-1"/>
              <a:ext cx="11623793" cy="6858001"/>
            </a:xfrm>
            <a:prstGeom prst="rect">
              <a:avLst/>
            </a:prstGeom>
          </p:spPr>
        </p:pic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1341F519-7622-0DAD-2FCC-FBA2BF221379}"/>
              </a:ext>
            </a:extLst>
          </p:cNvPr>
          <p:cNvSpPr txBox="1"/>
          <p:nvPr/>
        </p:nvSpPr>
        <p:spPr>
          <a:xfrm>
            <a:off x="1051034" y="2072804"/>
            <a:ext cx="954076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254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排考管理系统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3CD62D41-3AA4-C1C7-1682-79C7AF103795}"/>
              </a:ext>
            </a:extLst>
          </p:cNvPr>
          <p:cNvGrpSpPr/>
          <p:nvPr/>
        </p:nvGrpSpPr>
        <p:grpSpPr>
          <a:xfrm>
            <a:off x="1051034" y="3747543"/>
            <a:ext cx="4960883" cy="543004"/>
            <a:chOff x="1066799" y="3335313"/>
            <a:chExt cx="4960883" cy="543004"/>
          </a:xfrm>
        </p:grpSpPr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261B3888-3644-E0A7-82C6-A72B31E4AC92}"/>
                </a:ext>
              </a:extLst>
            </p:cNvPr>
            <p:cNvSpPr/>
            <p:nvPr/>
          </p:nvSpPr>
          <p:spPr>
            <a:xfrm>
              <a:off x="1066799" y="3335313"/>
              <a:ext cx="4960883" cy="543004"/>
            </a:xfrm>
            <a:prstGeom prst="roundRect">
              <a:avLst/>
            </a:prstGeom>
            <a:solidFill>
              <a:srgbClr val="FEFBED"/>
            </a:solidFill>
            <a:ln>
              <a:solidFill>
                <a:srgbClr val="F9633E"/>
              </a:solidFill>
            </a:ln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02258B8F-FDF5-BDD7-1555-1CB97573F397}"/>
                </a:ext>
              </a:extLst>
            </p:cNvPr>
            <p:cNvSpPr txBox="1"/>
            <p:nvPr/>
          </p:nvSpPr>
          <p:spPr>
            <a:xfrm>
              <a:off x="1066799" y="3375983"/>
              <a:ext cx="496088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.NET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平台技术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——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实验七</a:t>
              </a: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66E86D91-BD3C-653D-FD07-6EEDAFB42D81}"/>
              </a:ext>
            </a:extLst>
          </p:cNvPr>
          <p:cNvGrpSpPr/>
          <p:nvPr/>
        </p:nvGrpSpPr>
        <p:grpSpPr>
          <a:xfrm>
            <a:off x="1051034" y="1075111"/>
            <a:ext cx="1545020" cy="1072055"/>
            <a:chOff x="1051034" y="662946"/>
            <a:chExt cx="1545020" cy="1072055"/>
          </a:xfrm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D77A4490-8767-D402-623F-E9188957D069}"/>
                </a:ext>
              </a:extLst>
            </p:cNvPr>
            <p:cNvSpPr/>
            <p:nvPr/>
          </p:nvSpPr>
          <p:spPr>
            <a:xfrm>
              <a:off x="1051034" y="662946"/>
              <a:ext cx="1513490" cy="1072055"/>
            </a:xfrm>
            <a:custGeom>
              <a:avLst/>
              <a:gdLst>
                <a:gd name="connsiteX0" fmla="*/ 210211 w 1513490"/>
                <a:gd name="connsiteY0" fmla="*/ 0 h 1072055"/>
                <a:gd name="connsiteX1" fmla="*/ 1303279 w 1513490"/>
                <a:gd name="connsiteY1" fmla="*/ 0 h 1072055"/>
                <a:gd name="connsiteX2" fmla="*/ 1513490 w 1513490"/>
                <a:gd name="connsiteY2" fmla="*/ 210211 h 1072055"/>
                <a:gd name="connsiteX3" fmla="*/ 1513490 w 1513490"/>
                <a:gd name="connsiteY3" fmla="*/ 672658 h 1072055"/>
                <a:gd name="connsiteX4" fmla="*/ 1303279 w 1513490"/>
                <a:gd name="connsiteY4" fmla="*/ 882869 h 1072055"/>
                <a:gd name="connsiteX5" fmla="*/ 575590 w 1513490"/>
                <a:gd name="connsiteY5" fmla="*/ 882869 h 1072055"/>
                <a:gd name="connsiteX6" fmla="*/ 530772 w 1513490"/>
                <a:gd name="connsiteY6" fmla="*/ 935830 h 1072055"/>
                <a:gd name="connsiteX7" fmla="*/ 462455 w 1513490"/>
                <a:gd name="connsiteY7" fmla="*/ 998482 h 1072055"/>
                <a:gd name="connsiteX8" fmla="*/ 189186 w 1513490"/>
                <a:gd name="connsiteY8" fmla="*/ 1072055 h 1072055"/>
                <a:gd name="connsiteX9" fmla="*/ 325821 w 1513490"/>
                <a:gd name="connsiteY9" fmla="*/ 924910 h 1072055"/>
                <a:gd name="connsiteX10" fmla="*/ 343237 w 1513490"/>
                <a:gd name="connsiteY10" fmla="*/ 882869 h 1072055"/>
                <a:gd name="connsiteX11" fmla="*/ 210211 w 1513490"/>
                <a:gd name="connsiteY11" fmla="*/ 882869 h 1072055"/>
                <a:gd name="connsiteX12" fmla="*/ 0 w 1513490"/>
                <a:gd name="connsiteY12" fmla="*/ 672658 h 1072055"/>
                <a:gd name="connsiteX13" fmla="*/ 0 w 1513490"/>
                <a:gd name="connsiteY13" fmla="*/ 210211 h 1072055"/>
                <a:gd name="connsiteX14" fmla="*/ 210211 w 1513490"/>
                <a:gd name="connsiteY14" fmla="*/ 0 h 1072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3490" h="1072055">
                  <a:moveTo>
                    <a:pt x="210211" y="0"/>
                  </a:moveTo>
                  <a:lnTo>
                    <a:pt x="1303279" y="0"/>
                  </a:lnTo>
                  <a:cubicBezTo>
                    <a:pt x="1419375" y="0"/>
                    <a:pt x="1513490" y="94115"/>
                    <a:pt x="1513490" y="210211"/>
                  </a:cubicBezTo>
                  <a:lnTo>
                    <a:pt x="1513490" y="672658"/>
                  </a:lnTo>
                  <a:cubicBezTo>
                    <a:pt x="1513490" y="788754"/>
                    <a:pt x="1419375" y="882869"/>
                    <a:pt x="1303279" y="882869"/>
                  </a:cubicBezTo>
                  <a:lnTo>
                    <a:pt x="575590" y="882869"/>
                  </a:lnTo>
                  <a:lnTo>
                    <a:pt x="530772" y="935830"/>
                  </a:lnTo>
                  <a:cubicBezTo>
                    <a:pt x="506467" y="961696"/>
                    <a:pt x="482600" y="984030"/>
                    <a:pt x="462455" y="998482"/>
                  </a:cubicBezTo>
                  <a:cubicBezTo>
                    <a:pt x="381876" y="1056289"/>
                    <a:pt x="280276" y="1047531"/>
                    <a:pt x="189186" y="1072055"/>
                  </a:cubicBezTo>
                  <a:cubicBezTo>
                    <a:pt x="241738" y="1025634"/>
                    <a:pt x="294290" y="979213"/>
                    <a:pt x="325821" y="924910"/>
                  </a:cubicBezTo>
                  <a:lnTo>
                    <a:pt x="343237" y="882869"/>
                  </a:lnTo>
                  <a:lnTo>
                    <a:pt x="210211" y="882869"/>
                  </a:lnTo>
                  <a:cubicBezTo>
                    <a:pt x="94115" y="882869"/>
                    <a:pt x="0" y="788754"/>
                    <a:pt x="0" y="672658"/>
                  </a:cubicBezTo>
                  <a:lnTo>
                    <a:pt x="0" y="210211"/>
                  </a:lnTo>
                  <a:cubicBezTo>
                    <a:pt x="0" y="94115"/>
                    <a:pt x="94115" y="0"/>
                    <a:pt x="210211" y="0"/>
                  </a:cubicBezTo>
                  <a:close/>
                </a:path>
              </a:pathLst>
            </a:custGeom>
            <a:gradFill flip="none" rotWithShape="1">
              <a:gsLst>
                <a:gs pos="35000">
                  <a:srgbClr val="F9633E"/>
                </a:gs>
                <a:gs pos="100000">
                  <a:srgbClr val="FFE08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B8D8EB7-8744-352F-A87C-0C8A30D9B114}"/>
                </a:ext>
              </a:extLst>
            </p:cNvPr>
            <p:cNvSpPr txBox="1"/>
            <p:nvPr/>
          </p:nvSpPr>
          <p:spPr>
            <a:xfrm>
              <a:off x="1082564" y="708775"/>
              <a:ext cx="151349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</a:t>
              </a:r>
            </a:p>
          </p:txBody>
        </p: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1322E8FC-D1CD-EFDC-6F8C-05A06B8933E9}"/>
              </a:ext>
            </a:extLst>
          </p:cNvPr>
          <p:cNvSpPr txBox="1"/>
          <p:nvPr/>
        </p:nvSpPr>
        <p:spPr>
          <a:xfrm>
            <a:off x="2754338" y="1120940"/>
            <a:ext cx="19339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2023-2024</a:t>
            </a:r>
          </a:p>
          <a:p>
            <a:r>
              <a:rPr lang="zh-CN" altLang="en-US" sz="2400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第一学期</a:t>
            </a: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E6AF7810-46E0-3480-8DA1-934953571161}"/>
              </a:ext>
            </a:extLst>
          </p:cNvPr>
          <p:cNvCxnSpPr/>
          <p:nvPr/>
        </p:nvCxnSpPr>
        <p:spPr>
          <a:xfrm>
            <a:off x="4277708" y="1778511"/>
            <a:ext cx="2511973" cy="0"/>
          </a:xfrm>
          <a:prstGeom prst="line">
            <a:avLst/>
          </a:prstGeom>
          <a:ln w="127000" cap="rnd">
            <a:gradFill flip="none" rotWithShape="1">
              <a:gsLst>
                <a:gs pos="0">
                  <a:srgbClr val="F9633E">
                    <a:lumMod val="100000"/>
                  </a:srgbClr>
                </a:gs>
                <a:gs pos="100000">
                  <a:srgbClr val="FFE081">
                    <a:alpha val="0"/>
                  </a:srgbClr>
                </a:gs>
              </a:gsLst>
              <a:lin ang="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 descr="图片包含 站, 黑暗, 男人, 大&#10;&#10;描述已自动生成">
            <a:extLst>
              <a:ext uri="{FF2B5EF4-FFF2-40B4-BE49-F238E27FC236}">
                <a16:creationId xmlns:a16="http://schemas.microsoft.com/office/drawing/2014/main" id="{9126D5F5-5A52-B468-965E-1D37375C748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52311" y="741799"/>
            <a:ext cx="1928648" cy="1928648"/>
          </a:xfrm>
          <a:prstGeom prst="rect">
            <a:avLst/>
          </a:prstGeom>
          <a:effectLst>
            <a:outerShdw blurRad="50800" dist="38100" dir="8100000" algn="tr" rotWithShape="0">
              <a:schemeClr val="bg1">
                <a:alpha val="40000"/>
              </a:schemeClr>
            </a:outerShdw>
          </a:effectLst>
        </p:spPr>
      </p:pic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C275B7AF-8756-B8D5-05F5-B71D74ED236D}"/>
              </a:ext>
            </a:extLst>
          </p:cNvPr>
          <p:cNvCxnSpPr>
            <a:cxnSpLocks/>
          </p:cNvCxnSpPr>
          <p:nvPr/>
        </p:nvCxnSpPr>
        <p:spPr>
          <a:xfrm>
            <a:off x="8996855" y="551791"/>
            <a:ext cx="2785240" cy="0"/>
          </a:xfrm>
          <a:prstGeom prst="line">
            <a:avLst/>
          </a:prstGeom>
          <a:ln w="193675" cap="rnd">
            <a:gradFill flip="none" rotWithShape="1">
              <a:gsLst>
                <a:gs pos="0">
                  <a:srgbClr val="F9633E">
                    <a:lumMod val="100000"/>
                    <a:alpha val="0"/>
                  </a:srgbClr>
                </a:gs>
                <a:gs pos="100000">
                  <a:srgbClr val="FFE081">
                    <a:alpha val="80000"/>
                  </a:srgbClr>
                </a:gs>
              </a:gsLst>
              <a:lin ang="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0721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A0614186-5F43-0FC1-3C49-0474E779EA22}"/>
              </a:ext>
            </a:extLst>
          </p:cNvPr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8E485017-2359-FC32-C09E-B99D872E0520}"/>
                </a:ext>
              </a:extLst>
            </p:cNvPr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5BD18955-15B8-ED67-AA7A-FDA0BD2331D1}"/>
                  </a:ext>
                </a:extLst>
              </p:cNvPr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>
                  <a:extLst>
                    <a:ext uri="{FF2B5EF4-FFF2-40B4-BE49-F238E27FC236}">
                      <a16:creationId xmlns:a16="http://schemas.microsoft.com/office/drawing/2014/main" id="{07B2852F-E4B9-6C03-07BC-F2F9E2EA8E62}"/>
                    </a:ext>
                  </a:extLst>
                </p:cNvPr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548132C5-EEC9-88BF-0571-607C4513BA94}"/>
                    </a:ext>
                  </a:extLst>
                </p:cNvPr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序</a:t>
                  </a:r>
                </a:p>
              </p:txBody>
            </p:sp>
          </p:grp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3E10011-4DF9-87DE-2DCD-42937D3194C2}"/>
                  </a:ext>
                </a:extLst>
              </p:cNvPr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作业提交时间和地点</a:t>
                </a:r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124C6AA-7CBA-D24E-B9EB-7C6BEFB8260A}"/>
                </a:ext>
              </a:extLst>
            </p:cNvPr>
            <p:cNvCxnSpPr>
              <a:cxnSpLocks/>
            </p:cNvCxnSpPr>
            <p:nvPr/>
          </p:nvCxnSpPr>
          <p:spPr>
            <a:xfrm>
              <a:off x="5567422" y="860624"/>
              <a:ext cx="6157732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2AD95612-14C8-92F6-7231-AECEB600DC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/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F3B8CCA2-4279-4DF1-2406-F2F0D86DE96D}"/>
              </a:ext>
            </a:extLst>
          </p:cNvPr>
          <p:cNvGrpSpPr/>
          <p:nvPr/>
        </p:nvGrpSpPr>
        <p:grpSpPr>
          <a:xfrm>
            <a:off x="834580" y="1604135"/>
            <a:ext cx="1136990" cy="544010"/>
            <a:chOff x="6454817" y="1794077"/>
            <a:chExt cx="2156749" cy="544010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0BC24888-6120-656E-9DE4-D55FF56395C6}"/>
                </a:ext>
              </a:extLst>
            </p:cNvPr>
            <p:cNvSpPr/>
            <p:nvPr/>
          </p:nvSpPr>
          <p:spPr>
            <a:xfrm>
              <a:off x="6454817" y="1794077"/>
              <a:ext cx="2156749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30FCC22-76F7-9165-975B-0075969B061B}"/>
                </a:ext>
              </a:extLst>
            </p:cNvPr>
            <p:cNvSpPr txBox="1"/>
            <p:nvPr/>
          </p:nvSpPr>
          <p:spPr>
            <a:xfrm>
              <a:off x="6537768" y="1866027"/>
              <a:ext cx="1990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3B4FC0B2-9658-94EE-7932-643E500CF60A}"/>
              </a:ext>
            </a:extLst>
          </p:cNvPr>
          <p:cNvGrpSpPr/>
          <p:nvPr/>
        </p:nvGrpSpPr>
        <p:grpSpPr>
          <a:xfrm>
            <a:off x="1971570" y="4593653"/>
            <a:ext cx="8248860" cy="1883786"/>
            <a:chOff x="1725692" y="4593653"/>
            <a:chExt cx="8248860" cy="1883786"/>
          </a:xfrm>
        </p:grpSpPr>
        <p:pic>
          <p:nvPicPr>
            <p:cNvPr id="28" name="图片 27" descr="绿色的植物&#10;&#10;描述已自动生成">
              <a:extLst>
                <a:ext uri="{FF2B5EF4-FFF2-40B4-BE49-F238E27FC236}">
                  <a16:creationId xmlns:a16="http://schemas.microsoft.com/office/drawing/2014/main" id="{C6210EE8-7D64-1587-D3A0-7645CCE7368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25692" y="4593653"/>
              <a:ext cx="2960235" cy="1883786"/>
            </a:xfrm>
            <a:prstGeom prst="rect">
              <a:avLst/>
            </a:prstGeom>
          </p:spPr>
        </p:pic>
        <p:pic>
          <p:nvPicPr>
            <p:cNvPr id="36" name="图片 35" descr="绿色的植物&#10;&#10;描述已自动生成">
              <a:extLst>
                <a:ext uri="{FF2B5EF4-FFF2-40B4-BE49-F238E27FC236}">
                  <a16:creationId xmlns:a16="http://schemas.microsoft.com/office/drawing/2014/main" id="{0F3AB4BA-2C5A-3077-A089-4411BF487C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014317" y="4593653"/>
              <a:ext cx="2960235" cy="1883786"/>
            </a:xfrm>
            <a:prstGeom prst="rect">
              <a:avLst/>
            </a:prstGeom>
          </p:spPr>
        </p:pic>
      </p:grpSp>
      <p:pic>
        <p:nvPicPr>
          <p:cNvPr id="39" name="图片 38" descr="图片包含 徽标&#10;&#10;描述已自动生成">
            <a:extLst>
              <a:ext uri="{FF2B5EF4-FFF2-40B4-BE49-F238E27FC236}">
                <a16:creationId xmlns:a16="http://schemas.microsoft.com/office/drawing/2014/main" id="{49CA2F4C-1DD1-5D46-5579-57B7744B73B1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831" y="4461817"/>
            <a:ext cx="2222339" cy="222233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83F5CC11-0582-AEA7-7AFD-F1D5054A3BCE}"/>
              </a:ext>
            </a:extLst>
          </p:cNvPr>
          <p:cNvSpPr txBox="1"/>
          <p:nvPr/>
        </p:nvSpPr>
        <p:spPr>
          <a:xfrm>
            <a:off x="2253672" y="170686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最后一次实验课现场演示</a:t>
            </a:r>
            <a:endParaRPr lang="zh-CN" altLang="en-US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8955D050-A649-ABC4-0674-82B073C864F7}"/>
              </a:ext>
            </a:extLst>
          </p:cNvPr>
          <p:cNvGrpSpPr/>
          <p:nvPr/>
        </p:nvGrpSpPr>
        <p:grpSpPr>
          <a:xfrm>
            <a:off x="878310" y="2387073"/>
            <a:ext cx="1136990" cy="544010"/>
            <a:chOff x="6454817" y="1794077"/>
            <a:chExt cx="2156749" cy="544010"/>
          </a:xfrm>
        </p:grpSpPr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87695623-BF89-363E-F7AD-B74630F53935}"/>
                </a:ext>
              </a:extLst>
            </p:cNvPr>
            <p:cNvSpPr/>
            <p:nvPr/>
          </p:nvSpPr>
          <p:spPr>
            <a:xfrm>
              <a:off x="6454817" y="1794077"/>
              <a:ext cx="2156749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13CD10CD-AAFF-6757-C938-D701F846A9C7}"/>
                </a:ext>
              </a:extLst>
            </p:cNvPr>
            <p:cNvSpPr txBox="1"/>
            <p:nvPr/>
          </p:nvSpPr>
          <p:spPr>
            <a:xfrm>
              <a:off x="6537768" y="1866027"/>
              <a:ext cx="1990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地址</a:t>
              </a:r>
            </a:p>
          </p:txBody>
        </p:sp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1691480F-B7EA-7C73-3E9F-89C33365902B}"/>
              </a:ext>
            </a:extLst>
          </p:cNvPr>
          <p:cNvSpPr txBox="1"/>
          <p:nvPr/>
        </p:nvSpPr>
        <p:spPr>
          <a:xfrm>
            <a:off x="2297402" y="248980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实验课演示打分</a:t>
            </a:r>
            <a:endParaRPr lang="zh-CN" altLang="en-US" dirty="0"/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5371E652-38D8-7C1A-8631-604E45E4133C}"/>
              </a:ext>
            </a:extLst>
          </p:cNvPr>
          <p:cNvGrpSpPr/>
          <p:nvPr/>
        </p:nvGrpSpPr>
        <p:grpSpPr>
          <a:xfrm>
            <a:off x="878310" y="3165946"/>
            <a:ext cx="1136990" cy="544010"/>
            <a:chOff x="6454817" y="1794077"/>
            <a:chExt cx="2156749" cy="544010"/>
          </a:xfrm>
        </p:grpSpPr>
        <p:sp>
          <p:nvSpPr>
            <p:cNvPr id="26" name="矩形: 圆角 25">
              <a:extLst>
                <a:ext uri="{FF2B5EF4-FFF2-40B4-BE49-F238E27FC236}">
                  <a16:creationId xmlns:a16="http://schemas.microsoft.com/office/drawing/2014/main" id="{37FB4E36-A676-96D0-8E99-337C4876F5DB}"/>
                </a:ext>
              </a:extLst>
            </p:cNvPr>
            <p:cNvSpPr/>
            <p:nvPr/>
          </p:nvSpPr>
          <p:spPr>
            <a:xfrm>
              <a:off x="6454817" y="1794077"/>
              <a:ext cx="2156749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80E38722-1221-A744-09DB-8A96AEBFCCA9}"/>
                </a:ext>
              </a:extLst>
            </p:cNvPr>
            <p:cNvSpPr txBox="1"/>
            <p:nvPr/>
          </p:nvSpPr>
          <p:spPr>
            <a:xfrm>
              <a:off x="6537768" y="1866027"/>
              <a:ext cx="1990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格式</a:t>
              </a: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4D413AED-74E8-3F0F-3A50-C6412256B6FD}"/>
              </a:ext>
            </a:extLst>
          </p:cNvPr>
          <p:cNvSpPr txBox="1"/>
          <p:nvPr/>
        </p:nvSpPr>
        <p:spPr>
          <a:xfrm>
            <a:off x="2297402" y="326867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每个小组打包一份上交</a:t>
            </a:r>
            <a:r>
              <a:rPr lang="en-US" altLang="zh-CN" dirty="0"/>
              <a:t>FTP</a:t>
            </a:r>
          </a:p>
        </p:txBody>
      </p:sp>
    </p:spTree>
    <p:extLst>
      <p:ext uri="{BB962C8B-B14F-4D97-AF65-F5344CB8AC3E}">
        <p14:creationId xmlns:p14="http://schemas.microsoft.com/office/powerpoint/2010/main" val="390922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0C3DD6F9-71A2-6D3C-73C6-B2EA769C067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26063" y="280281"/>
            <a:chExt cx="12192000" cy="6858000"/>
          </a:xfrm>
        </p:grpSpPr>
        <p:pic>
          <p:nvPicPr>
            <p:cNvPr id="3" name="图片 2" descr="桌子上有许多窗户&#10;&#10;描述已自动生成">
              <a:extLst>
                <a:ext uri="{FF2B5EF4-FFF2-40B4-BE49-F238E27FC236}">
                  <a16:creationId xmlns:a16="http://schemas.microsoft.com/office/drawing/2014/main" id="{8EAA4883-AB0C-90C3-4BF6-2F83228EA1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" r="183"/>
            <a:stretch/>
          </p:blipFill>
          <p:spPr>
            <a:xfrm>
              <a:off x="-26063" y="280281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8CE4B1FA-1B3B-5DFD-02DB-E2A2FF62B892}"/>
                </a:ext>
              </a:extLst>
            </p:cNvPr>
            <p:cNvSpPr/>
            <p:nvPr/>
          </p:nvSpPr>
          <p:spPr>
            <a:xfrm>
              <a:off x="-26063" y="280281"/>
              <a:ext cx="12192000" cy="6858000"/>
            </a:xfrm>
            <a:prstGeom prst="rect">
              <a:avLst/>
            </a:prstGeom>
            <a:gradFill flip="none" rotWithShape="1">
              <a:gsLst>
                <a:gs pos="44000">
                  <a:srgbClr val="FEFBED"/>
                </a:gs>
                <a:gs pos="100000">
                  <a:srgbClr val="FEFBED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2EABBA05-BABC-E13F-1077-47A1FB49F034}"/>
              </a:ext>
            </a:extLst>
          </p:cNvPr>
          <p:cNvSpPr txBox="1"/>
          <p:nvPr/>
        </p:nvSpPr>
        <p:spPr>
          <a:xfrm>
            <a:off x="1048307" y="2223271"/>
            <a:ext cx="100953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254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脚手架的更新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B2E962B-DC8D-4358-49E1-A0F89112AE2C}"/>
              </a:ext>
            </a:extLst>
          </p:cNvPr>
          <p:cNvGrpSpPr/>
          <p:nvPr/>
        </p:nvGrpSpPr>
        <p:grpSpPr>
          <a:xfrm>
            <a:off x="3900866" y="893386"/>
            <a:ext cx="4390268" cy="1323439"/>
            <a:chOff x="3850907" y="893386"/>
            <a:chExt cx="4390268" cy="132343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A217D7B-30BB-DC33-9E53-B1262FC0C93E}"/>
                </a:ext>
              </a:extLst>
            </p:cNvPr>
            <p:cNvSpPr txBox="1"/>
            <p:nvPr/>
          </p:nvSpPr>
          <p:spPr>
            <a:xfrm>
              <a:off x="5079089" y="893386"/>
              <a:ext cx="1933904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8000" b="1" dirty="0">
                  <a:gradFill flip="none" rotWithShape="1">
                    <a:gsLst>
                      <a:gs pos="35000">
                        <a:srgbClr val="F9633E"/>
                      </a:gs>
                      <a:gs pos="100000">
                        <a:srgbClr val="FFE081"/>
                      </a:gs>
                    </a:gsLst>
                    <a:lin ang="8100000" scaled="1"/>
                    <a:tileRect/>
                  </a:gradFill>
                  <a:effectLst>
                    <a:outerShdw blurRad="50800" dist="50800" dir="5400000" algn="ctr" rotWithShape="0">
                      <a:srgbClr val="FFE081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8000" b="1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effectLst>
                  <a:outerShdw blurRad="50800" dist="50800" dir="5400000" algn="ctr" rotWithShape="0">
                    <a:srgbClr val="FFE08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45A902D0-5152-CD04-2675-3A505451A304}"/>
                </a:ext>
              </a:extLst>
            </p:cNvPr>
            <p:cNvCxnSpPr>
              <a:cxnSpLocks/>
            </p:cNvCxnSpPr>
            <p:nvPr/>
          </p:nvCxnSpPr>
          <p:spPr>
            <a:xfrm>
              <a:off x="6963034" y="1555105"/>
              <a:ext cx="1278141" cy="0"/>
            </a:xfrm>
            <a:prstGeom prst="line">
              <a:avLst/>
            </a:prstGeom>
            <a:ln w="1270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28717B0C-1CBC-A23D-D6E9-6F5E0F5519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50907" y="1555105"/>
              <a:ext cx="1278141" cy="0"/>
            </a:xfrm>
            <a:prstGeom prst="line">
              <a:avLst/>
            </a:prstGeom>
            <a:ln w="1270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250FF2C1-55AF-DEE6-0F89-2F68A52AAEE7}"/>
              </a:ext>
            </a:extLst>
          </p:cNvPr>
          <p:cNvSpPr txBox="1"/>
          <p:nvPr/>
        </p:nvSpPr>
        <p:spPr>
          <a:xfrm>
            <a:off x="2965049" y="3437680"/>
            <a:ext cx="6261902" cy="309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磨刀不误砍柴功</a:t>
            </a:r>
            <a:endParaRPr lang="en-US" altLang="zh-CN" sz="1050" dirty="0">
              <a:solidFill>
                <a:srgbClr val="F96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图片包含 站, 黑暗, 男人, 大&#10;&#10;描述已自动生成">
            <a:extLst>
              <a:ext uri="{FF2B5EF4-FFF2-40B4-BE49-F238E27FC236}">
                <a16:creationId xmlns:a16="http://schemas.microsoft.com/office/drawing/2014/main" id="{DC7E4160-D20B-AD2B-6BAF-75F9E69FAB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01" y="893386"/>
            <a:ext cx="1143561" cy="1143561"/>
          </a:xfrm>
          <a:prstGeom prst="rect">
            <a:avLst/>
          </a:prstGeom>
          <a:effectLst>
            <a:outerShdw blurRad="50800" dist="38100" dir="8100000" algn="tr" rotWithShape="0">
              <a:srgbClr val="FFE081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0597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A0614186-5F43-0FC1-3C49-0474E779EA22}"/>
              </a:ext>
            </a:extLst>
          </p:cNvPr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8E485017-2359-FC32-C09E-B99D872E0520}"/>
                </a:ext>
              </a:extLst>
            </p:cNvPr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5BD18955-15B8-ED67-AA7A-FDA0BD2331D1}"/>
                  </a:ext>
                </a:extLst>
              </p:cNvPr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>
                  <a:extLst>
                    <a:ext uri="{FF2B5EF4-FFF2-40B4-BE49-F238E27FC236}">
                      <a16:creationId xmlns:a16="http://schemas.microsoft.com/office/drawing/2014/main" id="{07B2852F-E4B9-6C03-07BC-F2F9E2EA8E62}"/>
                    </a:ext>
                  </a:extLst>
                </p:cNvPr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548132C5-EEC9-88BF-0571-607C4513BA94}"/>
                    </a:ext>
                  </a:extLst>
                </p:cNvPr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3E10011-4DF9-87DE-2DCD-42937D3194C2}"/>
                  </a:ext>
                </a:extLst>
              </p:cNvPr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脚手架更新</a:t>
                </a:r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124C6AA-7CBA-D24E-B9EB-7C6BEFB8260A}"/>
                </a:ext>
              </a:extLst>
            </p:cNvPr>
            <p:cNvCxnSpPr>
              <a:cxnSpLocks/>
            </p:cNvCxnSpPr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2AD95612-14C8-92F6-7231-AECEB600DC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/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6A04D33C-34E2-92E0-0DBA-E432AF77EB73}"/>
              </a:ext>
            </a:extLst>
          </p:cNvPr>
          <p:cNvGrpSpPr/>
          <p:nvPr/>
        </p:nvGrpSpPr>
        <p:grpSpPr>
          <a:xfrm>
            <a:off x="1038628" y="1255154"/>
            <a:ext cx="2572790" cy="544010"/>
            <a:chOff x="1037996" y="1888516"/>
            <a:chExt cx="10113480" cy="544010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0BC24888-6120-656E-9DE4-D55FF56395C6}"/>
                </a:ext>
              </a:extLst>
            </p:cNvPr>
            <p:cNvSpPr/>
            <p:nvPr/>
          </p:nvSpPr>
          <p:spPr>
            <a:xfrm>
              <a:off x="1037996" y="1888516"/>
              <a:ext cx="10113480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30FCC22-76F7-9165-975B-0075969B061B}"/>
                </a:ext>
              </a:extLst>
            </p:cNvPr>
            <p:cNvSpPr txBox="1"/>
            <p:nvPr/>
          </p:nvSpPr>
          <p:spPr>
            <a:xfrm>
              <a:off x="1227783" y="1960466"/>
              <a:ext cx="9733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更新说明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E6A56F3-F62A-1B97-399E-0C66A069C6EF}"/>
              </a:ext>
            </a:extLst>
          </p:cNvPr>
          <p:cNvSpPr txBox="1"/>
          <p:nvPr/>
        </p:nvSpPr>
        <p:spPr>
          <a:xfrm>
            <a:off x="1039260" y="1957122"/>
            <a:ext cx="10685894" cy="2120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本次更新为中断更新，应当删除原脚手架中初始项目里的如下内容：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备份原有数据库；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删除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Migrations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文件夹；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800100" lvl="1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删除原有数据库文件。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修改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EntityBase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类，这个类应该是一个抽象类。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24247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0C3DD6F9-71A2-6D3C-73C6-B2EA769C0671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-26063" y="280281"/>
            <a:chExt cx="12192000" cy="6858000"/>
          </a:xfrm>
        </p:grpSpPr>
        <p:pic>
          <p:nvPicPr>
            <p:cNvPr id="3" name="图片 2" descr="桌子上有许多窗户&#10;&#10;描述已自动生成">
              <a:extLst>
                <a:ext uri="{FF2B5EF4-FFF2-40B4-BE49-F238E27FC236}">
                  <a16:creationId xmlns:a16="http://schemas.microsoft.com/office/drawing/2014/main" id="{8EAA4883-AB0C-90C3-4BF6-2F83228EA1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" r="183"/>
            <a:stretch/>
          </p:blipFill>
          <p:spPr>
            <a:xfrm>
              <a:off x="-26063" y="280281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8CE4B1FA-1B3B-5DFD-02DB-E2A2FF62B892}"/>
                </a:ext>
              </a:extLst>
            </p:cNvPr>
            <p:cNvSpPr/>
            <p:nvPr/>
          </p:nvSpPr>
          <p:spPr>
            <a:xfrm>
              <a:off x="-26063" y="280281"/>
              <a:ext cx="12192000" cy="6858000"/>
            </a:xfrm>
            <a:prstGeom prst="rect">
              <a:avLst/>
            </a:prstGeom>
            <a:gradFill flip="none" rotWithShape="1">
              <a:gsLst>
                <a:gs pos="44000">
                  <a:srgbClr val="FEFBED"/>
                </a:gs>
                <a:gs pos="100000">
                  <a:srgbClr val="FEFBED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2EABBA05-BABC-E13F-1077-47A1FB49F034}"/>
              </a:ext>
            </a:extLst>
          </p:cNvPr>
          <p:cNvSpPr txBox="1"/>
          <p:nvPr/>
        </p:nvSpPr>
        <p:spPr>
          <a:xfrm>
            <a:off x="1048307" y="2223271"/>
            <a:ext cx="100953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254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排考管理系统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2B2E962B-DC8D-4358-49E1-A0F89112AE2C}"/>
              </a:ext>
            </a:extLst>
          </p:cNvPr>
          <p:cNvGrpSpPr/>
          <p:nvPr/>
        </p:nvGrpSpPr>
        <p:grpSpPr>
          <a:xfrm>
            <a:off x="3900866" y="893386"/>
            <a:ext cx="4390268" cy="1323439"/>
            <a:chOff x="3850907" y="893386"/>
            <a:chExt cx="4390268" cy="1323439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9A217D7B-30BB-DC33-9E53-B1262FC0C93E}"/>
                </a:ext>
              </a:extLst>
            </p:cNvPr>
            <p:cNvSpPr txBox="1"/>
            <p:nvPr/>
          </p:nvSpPr>
          <p:spPr>
            <a:xfrm>
              <a:off x="5079089" y="893386"/>
              <a:ext cx="1933904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8000" b="1" dirty="0">
                  <a:gradFill flip="none" rotWithShape="1">
                    <a:gsLst>
                      <a:gs pos="35000">
                        <a:srgbClr val="F9633E"/>
                      </a:gs>
                      <a:gs pos="100000">
                        <a:srgbClr val="FFE081"/>
                      </a:gs>
                    </a:gsLst>
                    <a:lin ang="8100000" scaled="1"/>
                    <a:tileRect/>
                  </a:gradFill>
                  <a:effectLst>
                    <a:outerShdw blurRad="50800" dist="50800" dir="5400000" algn="ctr" rotWithShape="0">
                      <a:srgbClr val="FFE081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8000" b="1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effectLst>
                  <a:outerShdw blurRad="50800" dist="50800" dir="5400000" algn="ctr" rotWithShape="0">
                    <a:srgbClr val="FFE08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45A902D0-5152-CD04-2675-3A505451A304}"/>
                </a:ext>
              </a:extLst>
            </p:cNvPr>
            <p:cNvCxnSpPr>
              <a:cxnSpLocks/>
            </p:cNvCxnSpPr>
            <p:nvPr/>
          </p:nvCxnSpPr>
          <p:spPr>
            <a:xfrm>
              <a:off x="6963034" y="1555105"/>
              <a:ext cx="1278141" cy="0"/>
            </a:xfrm>
            <a:prstGeom prst="line">
              <a:avLst/>
            </a:prstGeom>
            <a:ln w="1270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28717B0C-1CBC-A23D-D6E9-6F5E0F5519C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50907" y="1555105"/>
              <a:ext cx="1278141" cy="0"/>
            </a:xfrm>
            <a:prstGeom prst="line">
              <a:avLst/>
            </a:prstGeom>
            <a:ln w="1270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250FF2C1-55AF-DEE6-0F89-2F68A52AAEE7}"/>
              </a:ext>
            </a:extLst>
          </p:cNvPr>
          <p:cNvSpPr txBox="1"/>
          <p:nvPr/>
        </p:nvSpPr>
        <p:spPr>
          <a:xfrm>
            <a:off x="2965049" y="3437680"/>
            <a:ext cx="6261902" cy="309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磨刀不误砍柴功</a:t>
            </a:r>
            <a:endParaRPr lang="en-US" altLang="zh-CN" sz="1050" dirty="0">
              <a:solidFill>
                <a:srgbClr val="F96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图片包含 站, 黑暗, 男人, 大&#10;&#10;描述已自动生成">
            <a:extLst>
              <a:ext uri="{FF2B5EF4-FFF2-40B4-BE49-F238E27FC236}">
                <a16:creationId xmlns:a16="http://schemas.microsoft.com/office/drawing/2014/main" id="{DC7E4160-D20B-AD2B-6BAF-75F9E69FAB3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01" y="893386"/>
            <a:ext cx="1143561" cy="1143561"/>
          </a:xfrm>
          <a:prstGeom prst="rect">
            <a:avLst/>
          </a:prstGeom>
          <a:effectLst>
            <a:outerShdw blurRad="50800" dist="38100" dir="8100000" algn="tr" rotWithShape="0">
              <a:srgbClr val="FFE081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3375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A0614186-5F43-0FC1-3C49-0474E779EA22}"/>
              </a:ext>
            </a:extLst>
          </p:cNvPr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8E485017-2359-FC32-C09E-B99D872E0520}"/>
                </a:ext>
              </a:extLst>
            </p:cNvPr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5BD18955-15B8-ED67-AA7A-FDA0BD2331D1}"/>
                  </a:ext>
                </a:extLst>
              </p:cNvPr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>
                  <a:extLst>
                    <a:ext uri="{FF2B5EF4-FFF2-40B4-BE49-F238E27FC236}">
                      <a16:creationId xmlns:a16="http://schemas.microsoft.com/office/drawing/2014/main" id="{07B2852F-E4B9-6C03-07BC-F2F9E2EA8E62}"/>
                    </a:ext>
                  </a:extLst>
                </p:cNvPr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548132C5-EEC9-88BF-0571-607C4513BA94}"/>
                    </a:ext>
                  </a:extLst>
                </p:cNvPr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3E10011-4DF9-87DE-2DCD-42937D3194C2}"/>
                  </a:ext>
                </a:extLst>
              </p:cNvPr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排考管理系统</a:t>
                </a:r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124C6AA-7CBA-D24E-B9EB-7C6BEFB8260A}"/>
                </a:ext>
              </a:extLst>
            </p:cNvPr>
            <p:cNvCxnSpPr>
              <a:cxnSpLocks/>
            </p:cNvCxnSpPr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2AD95612-14C8-92F6-7231-AECEB600DC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/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6A04D33C-34E2-92E0-0DBA-E432AF77EB73}"/>
              </a:ext>
            </a:extLst>
          </p:cNvPr>
          <p:cNvGrpSpPr/>
          <p:nvPr/>
        </p:nvGrpSpPr>
        <p:grpSpPr>
          <a:xfrm>
            <a:off x="1038628" y="1255154"/>
            <a:ext cx="2572790" cy="544010"/>
            <a:chOff x="1037996" y="1888516"/>
            <a:chExt cx="10113480" cy="544010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0BC24888-6120-656E-9DE4-D55FF56395C6}"/>
                </a:ext>
              </a:extLst>
            </p:cNvPr>
            <p:cNvSpPr/>
            <p:nvPr/>
          </p:nvSpPr>
          <p:spPr>
            <a:xfrm>
              <a:off x="1037996" y="1888516"/>
              <a:ext cx="10113480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30FCC22-76F7-9165-975B-0075969B061B}"/>
                </a:ext>
              </a:extLst>
            </p:cNvPr>
            <p:cNvSpPr txBox="1"/>
            <p:nvPr/>
          </p:nvSpPr>
          <p:spPr>
            <a:xfrm>
              <a:off x="1227783" y="1960466"/>
              <a:ext cx="9733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模块划分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E6A56F3-F62A-1B97-399E-0C66A069C6EF}"/>
              </a:ext>
            </a:extLst>
          </p:cNvPr>
          <p:cNvSpPr txBox="1"/>
          <p:nvPr/>
        </p:nvSpPr>
        <p:spPr>
          <a:xfrm>
            <a:off x="1039260" y="1957122"/>
            <a:ext cx="10685894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考试管理模块；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报名管理模块；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自动排考模块；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排考管理模块。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37170E9-9C69-7B58-851B-C69BC58FF2EB}"/>
              </a:ext>
            </a:extLst>
          </p:cNvPr>
          <p:cNvSpPr txBox="1"/>
          <p:nvPr/>
        </p:nvSpPr>
        <p:spPr>
          <a:xfrm>
            <a:off x="4829174" y="1404048"/>
            <a:ext cx="63235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难度划分：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第一档：自动排考模块，排考管理模块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第二档：报名管理模块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第三档：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考试管理模块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106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A0614186-5F43-0FC1-3C49-0474E779EA22}"/>
              </a:ext>
            </a:extLst>
          </p:cNvPr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8E485017-2359-FC32-C09E-B99D872E0520}"/>
                </a:ext>
              </a:extLst>
            </p:cNvPr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5BD18955-15B8-ED67-AA7A-FDA0BD2331D1}"/>
                  </a:ext>
                </a:extLst>
              </p:cNvPr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>
                  <a:extLst>
                    <a:ext uri="{FF2B5EF4-FFF2-40B4-BE49-F238E27FC236}">
                      <a16:creationId xmlns:a16="http://schemas.microsoft.com/office/drawing/2014/main" id="{07B2852F-E4B9-6C03-07BC-F2F9E2EA8E62}"/>
                    </a:ext>
                  </a:extLst>
                </p:cNvPr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548132C5-EEC9-88BF-0571-607C4513BA94}"/>
                    </a:ext>
                  </a:extLst>
                </p:cNvPr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3E10011-4DF9-87DE-2DCD-42937D3194C2}"/>
                  </a:ext>
                </a:extLst>
              </p:cNvPr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排考管理系统</a:t>
                </a:r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124C6AA-7CBA-D24E-B9EB-7C6BEFB8260A}"/>
                </a:ext>
              </a:extLst>
            </p:cNvPr>
            <p:cNvCxnSpPr>
              <a:cxnSpLocks/>
            </p:cNvCxnSpPr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2AD95612-14C8-92F6-7231-AECEB600DC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/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6A04D33C-34E2-92E0-0DBA-E432AF77EB73}"/>
              </a:ext>
            </a:extLst>
          </p:cNvPr>
          <p:cNvGrpSpPr/>
          <p:nvPr/>
        </p:nvGrpSpPr>
        <p:grpSpPr>
          <a:xfrm>
            <a:off x="1038628" y="1255154"/>
            <a:ext cx="2572790" cy="544010"/>
            <a:chOff x="1037996" y="1888516"/>
            <a:chExt cx="10113480" cy="544010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0BC24888-6120-656E-9DE4-D55FF56395C6}"/>
                </a:ext>
              </a:extLst>
            </p:cNvPr>
            <p:cNvSpPr/>
            <p:nvPr/>
          </p:nvSpPr>
          <p:spPr>
            <a:xfrm>
              <a:off x="1037996" y="1888516"/>
              <a:ext cx="10113480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30FCC22-76F7-9165-975B-0075969B061B}"/>
                </a:ext>
              </a:extLst>
            </p:cNvPr>
            <p:cNvSpPr txBox="1"/>
            <p:nvPr/>
          </p:nvSpPr>
          <p:spPr>
            <a:xfrm>
              <a:off x="1227783" y="1960466"/>
              <a:ext cx="9733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基本要求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E6A56F3-F62A-1B97-399E-0C66A069C6EF}"/>
              </a:ext>
            </a:extLst>
          </p:cNvPr>
          <p:cNvSpPr txBox="1"/>
          <p:nvPr/>
        </p:nvSpPr>
        <p:spPr>
          <a:xfrm>
            <a:off x="1039260" y="1957122"/>
            <a:ext cx="10685894" cy="2951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基于接口编程：每个小组都必须提交本小组需要使用到的数据模型，此项工作必须于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日前完成，所有选择同一种作业的小组，都必须使用同一个数据模型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基于接口编程：考试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考场管理小组，报名管理小组的接口必须满足自动排考和排考管理模块的需要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项目结构：基于本次实验课的脚手架开发。每个小组各自新建一个项目，在新项目里编程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身份验证和授权：本次实验课不对这两个模块做要求，可加可不加。如果对自己实验六成果有信心可以加。但加入不加分（这两个模块的分数体现在实验六上），不加不扣分。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界面要求：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1+2</a:t>
            </a:r>
          </a:p>
        </p:txBody>
      </p:sp>
    </p:spTree>
    <p:extLst>
      <p:ext uri="{BB962C8B-B14F-4D97-AF65-F5344CB8AC3E}">
        <p14:creationId xmlns:p14="http://schemas.microsoft.com/office/powerpoint/2010/main" val="3870448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A0614186-5F43-0FC1-3C49-0474E779EA22}"/>
              </a:ext>
            </a:extLst>
          </p:cNvPr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8E485017-2359-FC32-C09E-B99D872E0520}"/>
                </a:ext>
              </a:extLst>
            </p:cNvPr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5BD18955-15B8-ED67-AA7A-FDA0BD2331D1}"/>
                  </a:ext>
                </a:extLst>
              </p:cNvPr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>
                  <a:extLst>
                    <a:ext uri="{FF2B5EF4-FFF2-40B4-BE49-F238E27FC236}">
                      <a16:creationId xmlns:a16="http://schemas.microsoft.com/office/drawing/2014/main" id="{07B2852F-E4B9-6C03-07BC-F2F9E2EA8E62}"/>
                    </a:ext>
                  </a:extLst>
                </p:cNvPr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548132C5-EEC9-88BF-0571-607C4513BA94}"/>
                    </a:ext>
                  </a:extLst>
                </p:cNvPr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3E10011-4DF9-87DE-2DCD-42937D3194C2}"/>
                  </a:ext>
                </a:extLst>
              </p:cNvPr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排考管理系统</a:t>
                </a:r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124C6AA-7CBA-D24E-B9EB-7C6BEFB8260A}"/>
                </a:ext>
              </a:extLst>
            </p:cNvPr>
            <p:cNvCxnSpPr>
              <a:cxnSpLocks/>
            </p:cNvCxnSpPr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2AD95612-14C8-92F6-7231-AECEB600DC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/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6A04D33C-34E2-92E0-0DBA-E432AF77EB73}"/>
              </a:ext>
            </a:extLst>
          </p:cNvPr>
          <p:cNvGrpSpPr/>
          <p:nvPr/>
        </p:nvGrpSpPr>
        <p:grpSpPr>
          <a:xfrm>
            <a:off x="1038628" y="1255154"/>
            <a:ext cx="2572790" cy="544010"/>
            <a:chOff x="1037996" y="1888516"/>
            <a:chExt cx="10113480" cy="544010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0BC24888-6120-656E-9DE4-D55FF56395C6}"/>
                </a:ext>
              </a:extLst>
            </p:cNvPr>
            <p:cNvSpPr/>
            <p:nvPr/>
          </p:nvSpPr>
          <p:spPr>
            <a:xfrm>
              <a:off x="1037996" y="1888516"/>
              <a:ext cx="10113480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30FCC22-76F7-9165-975B-0075969B061B}"/>
                </a:ext>
              </a:extLst>
            </p:cNvPr>
            <p:cNvSpPr txBox="1"/>
            <p:nvPr/>
          </p:nvSpPr>
          <p:spPr>
            <a:xfrm>
              <a:off x="1227783" y="1960466"/>
              <a:ext cx="9733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界面要求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E6A56F3-F62A-1B97-399E-0C66A069C6EF}"/>
              </a:ext>
            </a:extLst>
          </p:cNvPr>
          <p:cNvSpPr txBox="1"/>
          <p:nvPr/>
        </p:nvSpPr>
        <p:spPr>
          <a:xfrm>
            <a:off x="1039260" y="1957122"/>
            <a:ext cx="10685894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考试管理模块；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报名管理模块；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自动排考模块；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排考管理模块。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CF47487-D72C-860B-9CBA-D2819EE77A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9698" y="1349549"/>
            <a:ext cx="8090880" cy="4041213"/>
          </a:xfrm>
          <a:prstGeom prst="rect">
            <a:avLst/>
          </a:prstGeom>
        </p:spPr>
      </p:pic>
      <p:sp>
        <p:nvSpPr>
          <p:cNvPr id="15" name="矩形 14">
            <a:extLst>
              <a:ext uri="{FF2B5EF4-FFF2-40B4-BE49-F238E27FC236}">
                <a16:creationId xmlns:a16="http://schemas.microsoft.com/office/drawing/2014/main" id="{486B6C61-AD23-DD56-ACAA-FC9D626F8AFE}"/>
              </a:ext>
            </a:extLst>
          </p:cNvPr>
          <p:cNvSpPr/>
          <p:nvPr/>
        </p:nvSpPr>
        <p:spPr>
          <a:xfrm>
            <a:off x="4752975" y="1590675"/>
            <a:ext cx="6972179" cy="3705225"/>
          </a:xfrm>
          <a:prstGeom prst="rect">
            <a:avLst/>
          </a:prstGeom>
          <a:solidFill>
            <a:srgbClr val="5B9BD5">
              <a:alpha val="20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rgbClr val="FF0000"/>
                </a:solidFill>
              </a:rPr>
              <a:t>其它区域可放空！</a:t>
            </a:r>
          </a:p>
        </p:txBody>
      </p:sp>
    </p:spTree>
    <p:extLst>
      <p:ext uri="{BB962C8B-B14F-4D97-AF65-F5344CB8AC3E}">
        <p14:creationId xmlns:p14="http://schemas.microsoft.com/office/powerpoint/2010/main" val="1063861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A0614186-5F43-0FC1-3C49-0474E779EA22}"/>
              </a:ext>
            </a:extLst>
          </p:cNvPr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8E485017-2359-FC32-C09E-B99D872E0520}"/>
                </a:ext>
              </a:extLst>
            </p:cNvPr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5BD18955-15B8-ED67-AA7A-FDA0BD2331D1}"/>
                  </a:ext>
                </a:extLst>
              </p:cNvPr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>
                  <a:extLst>
                    <a:ext uri="{FF2B5EF4-FFF2-40B4-BE49-F238E27FC236}">
                      <a16:creationId xmlns:a16="http://schemas.microsoft.com/office/drawing/2014/main" id="{07B2852F-E4B9-6C03-07BC-F2F9E2EA8E62}"/>
                    </a:ext>
                  </a:extLst>
                </p:cNvPr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>
                  <a:extLst>
                    <a:ext uri="{FF2B5EF4-FFF2-40B4-BE49-F238E27FC236}">
                      <a16:creationId xmlns:a16="http://schemas.microsoft.com/office/drawing/2014/main" id="{548132C5-EEC9-88BF-0571-607C4513BA94}"/>
                    </a:ext>
                  </a:extLst>
                </p:cNvPr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>
                <a:extLst>
                  <a:ext uri="{FF2B5EF4-FFF2-40B4-BE49-F238E27FC236}">
                    <a16:creationId xmlns:a16="http://schemas.microsoft.com/office/drawing/2014/main" id="{F3E10011-4DF9-87DE-2DCD-42937D3194C2}"/>
                  </a:ext>
                </a:extLst>
              </p:cNvPr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排考管理系统</a:t>
                </a:r>
              </a:p>
            </p:txBody>
          </p:sp>
        </p:grp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F124C6AA-7CBA-D24E-B9EB-7C6BEFB8260A}"/>
                </a:ext>
              </a:extLst>
            </p:cNvPr>
            <p:cNvCxnSpPr>
              <a:cxnSpLocks/>
            </p:cNvCxnSpPr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2AD95612-14C8-92F6-7231-AECEB600DC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/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6A04D33C-34E2-92E0-0DBA-E432AF77EB73}"/>
              </a:ext>
            </a:extLst>
          </p:cNvPr>
          <p:cNvGrpSpPr/>
          <p:nvPr/>
        </p:nvGrpSpPr>
        <p:grpSpPr>
          <a:xfrm>
            <a:off x="1038628" y="1255154"/>
            <a:ext cx="2572790" cy="544010"/>
            <a:chOff x="1037996" y="1888516"/>
            <a:chExt cx="10113480" cy="544010"/>
          </a:xfrm>
        </p:grpSpPr>
        <p:sp>
          <p:nvSpPr>
            <p:cNvPr id="5" name="矩形: 圆角 4">
              <a:extLst>
                <a:ext uri="{FF2B5EF4-FFF2-40B4-BE49-F238E27FC236}">
                  <a16:creationId xmlns:a16="http://schemas.microsoft.com/office/drawing/2014/main" id="{0BC24888-6120-656E-9DE4-D55FF56395C6}"/>
                </a:ext>
              </a:extLst>
            </p:cNvPr>
            <p:cNvSpPr/>
            <p:nvPr/>
          </p:nvSpPr>
          <p:spPr>
            <a:xfrm>
              <a:off x="1037996" y="1888516"/>
              <a:ext cx="10113480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F30FCC22-76F7-9165-975B-0075969B061B}"/>
                </a:ext>
              </a:extLst>
            </p:cNvPr>
            <p:cNvSpPr txBox="1"/>
            <p:nvPr/>
          </p:nvSpPr>
          <p:spPr>
            <a:xfrm>
              <a:off x="1227783" y="1960466"/>
              <a:ext cx="9733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界面要求</a:t>
              </a:r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FE6A56F3-F62A-1B97-399E-0C66A069C6EF}"/>
              </a:ext>
            </a:extLst>
          </p:cNvPr>
          <p:cNvSpPr txBox="1"/>
          <p:nvPr/>
        </p:nvSpPr>
        <p:spPr>
          <a:xfrm>
            <a:off x="1039260" y="1957122"/>
            <a:ext cx="2572158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考试管理模块；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报名管理模块；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自动排考模块；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排考管理模块。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BC64C9-CEA6-36BA-983D-6C2C0C5C974E}"/>
              </a:ext>
            </a:extLst>
          </p:cNvPr>
          <p:cNvSpPr txBox="1"/>
          <p:nvPr/>
        </p:nvSpPr>
        <p:spPr>
          <a:xfrm>
            <a:off x="4213044" y="1349549"/>
            <a:ext cx="506863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考场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考试管理模块：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考场列表页，考场详细页；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按照实验六教的基本套路来；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[</a:t>
            </a:r>
            <a:r>
              <a:rPr lang="zh-CN" altLang="en-US" dirty="0"/>
              <a:t>提高要求</a:t>
            </a:r>
            <a:r>
              <a:rPr lang="en-US" altLang="zh-CN" dirty="0"/>
              <a:t>]</a:t>
            </a:r>
            <a:r>
              <a:rPr lang="zh-CN" altLang="en-US" dirty="0"/>
              <a:t>该模块需要支持</a:t>
            </a:r>
            <a:r>
              <a:rPr lang="en-US" altLang="zh-CN" dirty="0"/>
              <a:t>Excel</a:t>
            </a:r>
            <a:r>
              <a:rPr lang="zh-CN" altLang="en-US" dirty="0"/>
              <a:t>导入和导出。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考试列表页，考试详细页。</a:t>
            </a:r>
            <a:endParaRPr lang="en-US" altLang="zh-CN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EF23769-FFC0-89E2-A6FF-255BB8111CB4}"/>
              </a:ext>
            </a:extLst>
          </p:cNvPr>
          <p:cNvSpPr txBox="1"/>
          <p:nvPr/>
        </p:nvSpPr>
        <p:spPr>
          <a:xfrm>
            <a:off x="4000379" y="4417362"/>
            <a:ext cx="7724775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考场表：考场ID，考场名，所属校区，所属楼名，房间号</a:t>
            </a:r>
          </a:p>
          <a:p>
            <a:endParaRPr lang="zh-CN" altLang="en-US" dirty="0"/>
          </a:p>
          <a:p>
            <a:r>
              <a:rPr lang="zh-CN" altLang="en-US" dirty="0"/>
              <a:t>考试表：考试ID，考试名，报名开始时间，报名结束时间，排考开始时间，排考结束时间，考试开始时间，考试结束时间</a:t>
            </a:r>
            <a:endParaRPr lang="en-US" altLang="zh-CN" dirty="0"/>
          </a:p>
          <a:p>
            <a:endParaRPr lang="zh-CN" altLang="en-US" dirty="0"/>
          </a:p>
          <a:p>
            <a:r>
              <a:rPr lang="zh-CN" altLang="en-US" dirty="0"/>
              <a:t>考试-考场关联表：记录ID，考试ID，考场ID</a:t>
            </a:r>
          </a:p>
        </p:txBody>
      </p:sp>
    </p:spTree>
    <p:extLst>
      <p:ext uri="{BB962C8B-B14F-4D97-AF65-F5344CB8AC3E}">
        <p14:creationId xmlns:p14="http://schemas.microsoft.com/office/powerpoint/2010/main" val="2542936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GU5NjM4NmJjNzJiMzBlOTQzODViNzc1OWZhZDA2NWUifQ=="/>
  <p:tag name="KSO_WPP_MARK_KEY" val="c810e0e7-3491-4994-9f68-82e6dfba1815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思源黑体 CN Regular"/>
        <a:ea typeface="思源黑体 CN Regular"/>
        <a:cs typeface=""/>
      </a:majorFont>
      <a:minorFont>
        <a:latin typeface="思源黑体 CN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思源黑体 CN Normal"/>
        <a:font script="Hebr" typeface="思源黑体 CN Norm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Norm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思源黑体 CN Normal"/>
        <a:font script="Hebr" typeface="思源黑体 CN Norm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Norm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2399</TotalTime>
  <Words>1105</Words>
  <Application>Microsoft Office PowerPoint</Application>
  <PresentationFormat>宽屏</PresentationFormat>
  <Paragraphs>126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思源黑体 CN Regular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懒猫不减肥</dc:creator>
  <cp:lastModifiedBy>tf337</cp:lastModifiedBy>
  <cp:revision>240</cp:revision>
  <dcterms:created xsi:type="dcterms:W3CDTF">2020-12-30T07:28:00Z</dcterms:created>
  <dcterms:modified xsi:type="dcterms:W3CDTF">2023-12-05T00:54:39Z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D2728166A0FC4A0D8FC91A831DD064BF</vt:lpwstr>
  </property>
  <property fmtid="{D5CDD505-2E9C-101B-9397-08002B2CF9AE}" pid="3" name="KSOProductBuildVer">
    <vt:lpwstr>2052-11.1.0.14309</vt:lpwstr>
  </property>
</Properties>
</file>

<file path=docProps/thumbnail.jpeg>
</file>